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Arial Narrow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hNn9ZuGZB4F/dQIe+ZMYVOMeWE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regular.fntdata"/><Relationship Id="rId11" Type="http://schemas.openxmlformats.org/officeDocument/2006/relationships/slide" Target="slides/slide6.xml"/><Relationship Id="rId22" Type="http://schemas.openxmlformats.org/officeDocument/2006/relationships/font" Target="fonts/ArialNarrow-italic.fntdata"/><Relationship Id="rId10" Type="http://schemas.openxmlformats.org/officeDocument/2006/relationships/slide" Target="slides/slide5.xml"/><Relationship Id="rId21" Type="http://schemas.openxmlformats.org/officeDocument/2006/relationships/font" Target="fonts/ArialNarrow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ArialNarrow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8"/>
          <p:cNvSpPr txBox="1"/>
          <p:nvPr>
            <p:ph type="title"/>
          </p:nvPr>
        </p:nvSpPr>
        <p:spPr>
          <a:xfrm>
            <a:off x="722313" y="155153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Page / Alternate Title">
  <p:cSld name="End Page / Alternate 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457200" y="4334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457200" y="2324746"/>
            <a:ext cx="8229600" cy="3801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5163149" y="274638"/>
            <a:ext cx="3398277" cy="2265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ISD standard powerpoint_alternate.png" id="43" name="Google Shape;4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idx="1" type="body"/>
          </p:nvPr>
        </p:nvSpPr>
        <p:spPr>
          <a:xfrm>
            <a:off x="457200" y="2324746"/>
            <a:ext cx="8229600" cy="3801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idx="1" type="subTitle"/>
          </p:nvPr>
        </p:nvSpPr>
        <p:spPr>
          <a:xfrm>
            <a:off x="1092200" y="3886200"/>
            <a:ext cx="7175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 b="6226" l="0" r="707" t="23169"/>
          <a:stretch/>
        </p:blipFill>
        <p:spPr>
          <a:xfrm>
            <a:off x="0" y="3602183"/>
            <a:ext cx="9134761" cy="325581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>
            <p:ph type="ctrTitle"/>
          </p:nvPr>
        </p:nvSpPr>
        <p:spPr>
          <a:xfrm>
            <a:off x="685800" y="2463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FFFFFF"/>
                </a:solidFill>
              </a:rPr>
              <a:t>Reunión Anual del Título I, Parte A y Beneficios de la Participación de Padres y Familias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457200" y="4334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</a:rPr>
              <a:t>A quién contactar para obtener ayuda: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457200" y="1576401"/>
            <a:ext cx="8492700" cy="24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Principal, school phone 281-229-7500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Counselor, school phone 281-229-7500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Food Services Department, 281-229-6012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Transportation Department, 281-229-7300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Jaime Williams, Coordinator of State and Federal Programs, 281-229-6066</a:t>
            </a:r>
            <a:endParaRPr b="0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403650" y="189626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Programa del Título I, Parte 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2"/>
          <p:cNvSpPr txBox="1"/>
          <p:nvPr>
            <p:ph idx="1" type="body"/>
          </p:nvPr>
        </p:nvSpPr>
        <p:spPr>
          <a:xfrm>
            <a:off x="173625" y="954900"/>
            <a:ext cx="8637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Todas las escuelas de Dickinson ISD reciben fondos federales bajo la ley </a:t>
            </a:r>
            <a:r>
              <a:rPr b="1" i="1"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Every Student Succeeds Act (ESSA)</a:t>
            </a:r>
            <a:r>
              <a:rPr b="1"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, Título I, Parte A: este programa está diseñado para mejorar el rendimiento académico de los estudiantes.</a:t>
            </a:r>
            <a:endParaRPr b="1" sz="1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Para calificar como una escuela Título I, al menos el 40% de la población estudiantil del campus debe considerarse económicamente desfavorecida.</a:t>
            </a:r>
            <a:endParaRPr b="1" sz="1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Los fondos suplementarios del Título I, Parte A, brindan oportunidades para que todos los estudiantes adquieran los conocimientos y habilidades enseñados en su grado escolar, así como apoyo para que todos los estudiantes cumplan con los altos estándares académicos del estado.</a:t>
            </a:r>
            <a:endParaRPr b="1" sz="1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Todas las escuelas de Dickinson ISD son campus escolares con implementación general del Título I, Parte A.</a:t>
            </a:r>
            <a:endParaRPr b="1" sz="1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233761" y="133586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>
                <a:solidFill>
                  <a:srgbClr val="366092"/>
                </a:solidFill>
              </a:rPr>
              <a:t>Beneficios del Título I, Parte A para Padres y Niños</a:t>
            </a:r>
            <a:endParaRPr b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 txBox="1"/>
          <p:nvPr>
            <p:ph idx="1" type="body"/>
          </p:nvPr>
        </p:nvSpPr>
        <p:spPr>
          <a:xfrm>
            <a:off x="537586" y="1962262"/>
            <a:ext cx="8283141" cy="41522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100"/>
              <a:buChar char="•"/>
            </a:pPr>
            <a:r>
              <a:rPr lang="en-US" sz="25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Apoya el aprendizaje de todos los niños en los campus escolares con implementación general del Título I</a:t>
            </a:r>
            <a:endParaRPr sz="25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100"/>
              <a:buChar char="•"/>
            </a:pPr>
            <a:r>
              <a:rPr lang="en-US" sz="25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Proporciona a los padres información sobre el progreso académico de sus hijos</a:t>
            </a:r>
            <a:endParaRPr sz="25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100"/>
              <a:buChar char="•"/>
            </a:pPr>
            <a:r>
              <a:rPr lang="en-US" sz="25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 a los padres sobre el rendimiento de la escuela de sus hijos</a:t>
            </a:r>
            <a:endParaRPr sz="25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100"/>
              <a:buChar char="•"/>
            </a:pPr>
            <a:r>
              <a:rPr lang="en-US" sz="25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Fortalece la conexión entre los niños, los padres y la escuela</a:t>
            </a:r>
            <a:endParaRPr sz="25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100"/>
              <a:buChar char="•"/>
            </a:pPr>
            <a:r>
              <a:rPr lang="en-US" sz="25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 a los padres sobre la calidad de los maestros y paraprofesionales</a:t>
            </a:r>
            <a:endParaRPr sz="25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100"/>
              <a:buChar char="•"/>
            </a:pPr>
            <a:r>
              <a:rPr lang="en-US" sz="25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Proporciona recursos suplementarios a las escuelas</a:t>
            </a:r>
            <a:endParaRPr sz="25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title"/>
          </p:nvPr>
        </p:nvSpPr>
        <p:spPr>
          <a:xfrm>
            <a:off x="206175" y="274650"/>
            <a:ext cx="8713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300">
                <a:solidFill>
                  <a:srgbClr val="366092"/>
                </a:solidFill>
              </a:rPr>
              <a:t>La participación de los padres significa</a:t>
            </a:r>
            <a:br>
              <a:rPr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457200" y="1168624"/>
            <a:ext cx="4038600" cy="49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b="1"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 de los padres en:</a:t>
            </a:r>
            <a:endParaRPr b="1" sz="1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Comunicación regular, bidireccional y significativa</a:t>
            </a:r>
            <a:br>
              <a:rPr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1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El aprendizaje académico de los estudiantes</a:t>
            </a:r>
            <a:br>
              <a:rPr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1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Otras actividades escolares, incluyendo el voluntariado, ofrecer opiniones en la toma de decisiones escolares y ser defensores de sus hijos</a:t>
            </a:r>
            <a:br>
              <a:rPr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1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Apoyar el aprendizaje de sus hijos</a:t>
            </a:r>
            <a:br>
              <a:rPr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1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Ser socios plenos en la educación</a:t>
            </a:r>
            <a:endParaRPr sz="1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100">
              <a:solidFill>
                <a:srgbClr val="366092"/>
              </a:solidFill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94"/>
              <a:buNone/>
            </a:pPr>
            <a:r>
              <a:t/>
            </a:r>
            <a:endParaRPr/>
          </a:p>
        </p:txBody>
      </p:sp>
      <p:sp>
        <p:nvSpPr>
          <p:cNvPr id="101" name="Google Shape;101;p4"/>
          <p:cNvSpPr txBox="1"/>
          <p:nvPr>
            <p:ph idx="2" type="body"/>
          </p:nvPr>
        </p:nvSpPr>
        <p:spPr>
          <a:xfrm>
            <a:off x="4648200" y="1168623"/>
            <a:ext cx="4038600" cy="49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b="1" lang="en-US" sz="255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Cómo puedo participar?</a:t>
            </a:r>
            <a:endParaRPr b="1" sz="255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29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/>
              <a:buChar char="●"/>
            </a:pPr>
            <a: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Asistir a reuniones entre padres y maestros</a:t>
            </a:r>
            <a:b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55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29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/>
              <a:buChar char="●"/>
            </a:pPr>
            <a: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Unirse a uno de los comités de toma de decisiones del campus</a:t>
            </a:r>
            <a:b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55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29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/>
              <a:buChar char="●"/>
            </a:pPr>
            <a: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Participar en la creación de la Política de Participación de Padres y Familias y el Compromiso entre la Escuela y los Padres</a:t>
            </a:r>
            <a:b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55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29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/>
              <a:buChar char="●"/>
            </a:pPr>
            <a: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Completar encuestas</a:t>
            </a:r>
            <a:b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55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29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/>
              <a:buChar char="●"/>
            </a:pPr>
            <a: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Ser voluntario para ayudar en la escuela</a:t>
            </a:r>
            <a:b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55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29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/>
              <a:buChar char="●"/>
            </a:pPr>
            <a:r>
              <a:rPr lang="en-US" sz="255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Apoyar el aprendizaje en casa: hablar con su hijo sobre lo que aprende en la escuela</a:t>
            </a:r>
            <a:endParaRPr sz="255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37254"/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537586" y="318654"/>
            <a:ext cx="7772400" cy="180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Política y Compromiso</a:t>
            </a:r>
            <a:endParaRPr sz="2200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 sz="22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La Política de Participación de Padres y Familias explica cómo la escuela implementará el programa de participación familiar. La política incluye:</a:t>
            </a:r>
            <a:endParaRPr b="0" sz="5100">
              <a:solidFill>
                <a:srgbClr val="366092"/>
              </a:solidFill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537586" y="2299855"/>
            <a:ext cx="8283141" cy="38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300"/>
              <a:buChar char="•"/>
            </a:pPr>
            <a:r>
              <a:rPr lang="en-US" sz="2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Una reunión anual y la posibilidad de realizar un número flexible de reuniones</a:t>
            </a:r>
            <a:endParaRPr sz="21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300"/>
              <a:buChar char="•"/>
            </a:pPr>
            <a:r>
              <a:rPr lang="en-US" sz="2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Involucra a los padres de manera organizada, continua y oportuna en la planificación, revisión, evaluación y mejora de la política y el programa de participación familiar</a:t>
            </a:r>
            <a:endParaRPr sz="21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300"/>
              <a:buChar char="•"/>
            </a:pPr>
            <a:r>
              <a:rPr lang="en-US" sz="2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Proporciona información oportuna sobre las actividades de participación de padres y familias</a:t>
            </a:r>
            <a:endParaRPr sz="21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300"/>
              <a:buChar char="•"/>
            </a:pPr>
            <a:r>
              <a:rPr lang="en-US" sz="2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Ofrece información a los padres sobre el plan de estudios y las evaluaciones</a:t>
            </a:r>
            <a:endParaRPr sz="21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300"/>
              <a:buChar char="•"/>
            </a:pPr>
            <a:r>
              <a:rPr lang="en-US" sz="2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Si se solicita, ofrece reuniones adicionales con los padres para hablar sobre decisiones relacionadas con la educación de sus hijos</a:t>
            </a:r>
            <a:endParaRPr sz="21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300"/>
              <a:buChar char="•"/>
            </a:pPr>
            <a:r>
              <a:rPr lang="en-US" sz="2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Requiere conferencias con los padres en el nivel de primaria</a:t>
            </a:r>
            <a:endParaRPr sz="21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537586" y="318654"/>
            <a:ext cx="7772400" cy="1500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>
                <a:solidFill>
                  <a:srgbClr val="366092"/>
                </a:solidFill>
              </a:rPr>
              <a:t>El compromiso entre la escuela y los padres es un acuerdo escrito que:</a:t>
            </a:r>
            <a:br>
              <a:rPr b="0"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2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537586" y="1597891"/>
            <a:ext cx="8283141" cy="4692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Describe cómo los padres y las familias, el personal escolar y los estudiantes comparten la responsabilidad de mejorar el rendimiento académico de los estudiantes</a:t>
            </a:r>
            <a:endParaRPr sz="19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Aborda la importancia de un plan de estudios y una instrucción de alta calidad para cumplir con los estándares académicos del Estado</a:t>
            </a:r>
            <a:endParaRPr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Explica cómo los padres apoyarán el aprendizaje de sus hijos</a:t>
            </a:r>
            <a:endParaRPr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Destaca la importancia de la comunicación frecuente entre la escuela y el hogar, y el valor de las conferencias entre padres y maestros (REQUERIDAS en las escuelas primarias)</a:t>
            </a:r>
            <a:endParaRPr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Afirma la importancia de los padres y las familias en la toma de decisiones relacionadas con la educación de sus hijos</a:t>
            </a:r>
            <a:endParaRPr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Los padres bajo el Título I, Parte A tienen el derecho de participar en el desarrollo del compromiso entre la escuela y los padres.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2989806" y="230732"/>
            <a:ext cx="5932521" cy="85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lang="en-US">
                <a:solidFill>
                  <a:srgbClr val="366092"/>
                </a:solidFill>
              </a:rPr>
              <a:t>Plan de estudios</a:t>
            </a:r>
            <a:br>
              <a:rPr b="0" i="0" lang="en-US" sz="4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2989806" y="1228436"/>
            <a:ext cx="5932521" cy="4664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ct val="85714"/>
              <a:buChar char="•"/>
            </a:pPr>
            <a:r>
              <a:rPr lang="en-US" sz="2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DISD sigue el currículo de Conocimientos y Habilidades Esenciales de Texas (TEKS) para la instrucción según el nivel de grado</a:t>
            </a:r>
            <a:br>
              <a:rPr lang="en-US" sz="2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957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ct val="85714"/>
              <a:buChar char="•"/>
            </a:pPr>
            <a:r>
              <a:rPr lang="en-US" sz="2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El progreso estudiantil se monitorea mediante evaluaciones comunes por grado, mCLASS, evaluaciones formativas comunes, evaluaciones estatales interinas y otros datos recopilados por los maestros</a:t>
            </a:r>
            <a:br>
              <a:rPr lang="en-US" sz="2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957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ct val="85714"/>
              <a:buChar char="•"/>
            </a:pPr>
            <a:r>
              <a:rPr lang="en-US" sz="28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Niveles de logro estudiantil en STAAR: Se acerca, Cumple o Domina</a:t>
            </a:r>
            <a:endParaRPr sz="28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77220"/>
              <a:buNone/>
            </a:pPr>
            <a:r>
              <a:t/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999492" cy="6243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2989805" y="212881"/>
            <a:ext cx="59325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lang="en-US">
                <a:solidFill>
                  <a:srgbClr val="366092"/>
                </a:solidFill>
              </a:rPr>
              <a:t>Reserva de Fondos</a:t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2989806" y="1228436"/>
            <a:ext cx="5932521" cy="4664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3160"/>
              <a:buNone/>
            </a:pPr>
            <a:r>
              <a:rPr lang="en-US" sz="2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Las escuelas Título I reservan al menos el 1% del presupuesto de Título I para la participación de padres y familias.</a:t>
            </a:r>
            <a:br>
              <a:rPr lang="en-US" sz="2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6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957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ct val="92307"/>
              <a:buChar char="•"/>
            </a:pPr>
            <a:r>
              <a:rPr lang="en-US" sz="2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Las escuelas Título I utilizan estos fondos para implementar la participación de padres y familias a nivel escolar.</a:t>
            </a:r>
            <a:br>
              <a:rPr lang="en-US" sz="2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6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957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434343"/>
              </a:buClr>
              <a:buSzPct val="92307"/>
              <a:buChar char="•"/>
            </a:pPr>
            <a:r>
              <a:rPr lang="en-US" sz="2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Los padres tienen el derecho de participar en las decisiones sobre cómo se usarán estos fondos para actividades de participación familiar mediante su participación en los comités de planificación.</a:t>
            </a:r>
            <a:endParaRPr sz="26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3160"/>
              <a:buNone/>
            </a:pPr>
            <a:r>
              <a:t/>
            </a:r>
            <a:endParaRPr sz="2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17440" cy="6243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94054" y="65886"/>
            <a:ext cx="7772400" cy="15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lang="en-US">
                <a:solidFill>
                  <a:srgbClr val="366092"/>
                </a:solidFill>
              </a:rPr>
              <a:t>Calificaciones del Maestro</a:t>
            </a:r>
            <a:endParaRPr b="0" sz="24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430500" y="1484075"/>
            <a:ext cx="8283000" cy="42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Las escuelas están obligadas a informar a los padres que tienen el derecho de solicitar información sobre las calificaciones del maestro de su hijo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Los padres deben seguir el procedimiento de la escuela para solicitar esta información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Consulte con la oficina de su escuela o con la oficina del distrito para hacer esta solicitud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200">
                <a:latin typeface="Arial Narrow"/>
                <a:ea typeface="Arial Narrow"/>
                <a:cs typeface="Arial Narrow"/>
                <a:sym typeface="Arial Narrow"/>
              </a:rPr>
              <a:t>Las escuelas están obligadas a informar a los padres si el estudiante ha sido asignado, o ha sido enseñado durante 4 o más semanas consecutivas, por un maestro que no cumple con los requisitos de certificación estatal aplicables para el nivel de grado y el área de materia en la que ha sido asignado el maestro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DISD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4C74BB"/>
      </a:accent3>
      <a:accent4>
        <a:srgbClr val="8064A2"/>
      </a:accent4>
      <a:accent5>
        <a:srgbClr val="C63443"/>
      </a:accent5>
      <a:accent6>
        <a:srgbClr val="BAD2F7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2016-08-11T15:59:27Z</dcterms:created>
  <dc:creator>Robby Robertson</dc:creator>
</cp:coreProperties>
</file>