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Arial Narr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722313" y="155153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 / Alternate Title">
  <p:cSld name="End Page / Alternate 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433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2324746"/>
            <a:ext cx="8229600" cy="380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5163149" y="274638"/>
            <a:ext cx="3398277" cy="2265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ISD standard powerpoint_alternate.png"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2324746"/>
            <a:ext cx="8229600" cy="380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092200" y="3886200"/>
            <a:ext cx="7175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 b="6227" l="0" r="707" t="23169"/>
          <a:stretch/>
        </p:blipFill>
        <p:spPr>
          <a:xfrm>
            <a:off x="0" y="3602183"/>
            <a:ext cx="9134761" cy="32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>
            <p:ph type="ctrTitle"/>
          </p:nvPr>
        </p:nvSpPr>
        <p:spPr>
          <a:xfrm>
            <a:off x="685800" y="2463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Annual Title I</a:t>
            </a:r>
            <a:r>
              <a:rPr b="1" lang="en-US" sz="2400">
                <a:solidFill>
                  <a:srgbClr val="FFFFFF"/>
                </a:solidFill>
              </a:rPr>
              <a:t>, Part A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Meeting and Benefits of Parent and Family Engagement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433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Who to Contact for Help: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57200" y="1576401"/>
            <a:ext cx="84927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Principal, school phone 281-229-7</a:t>
            </a: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Counselor, school phone 281-229-7500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Food Services Department, 281-229-6012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Transportation Department, 281-229-7300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Jaime Williams, Coordinator of State and Federal Programs, 281-229-6066</a:t>
            </a:r>
            <a:endParaRPr b="0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685800" y="47087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Title I, Part A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620713" y="1551709"/>
            <a:ext cx="7772400" cy="416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All Dickinson ISD campuses receive federal funds under the statute, Every Student Succeeds Act (ESSA), Title I, Part A: this program is intended to improve student academic achievement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In order to qualify as a Title I campus, 40% of the campus’ student population is considered economically disadvantaged.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Title I, Part A supplemental funds provide opportunities for all students to gain the knowledge and skills taught on grade level and support to all students to meet the state’s high academic standards. 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All Dickinson ISD schools are Title I, Part A schoolwide campuses.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537586" y="60018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Benefits of Title I, Part A For Parents and Children</a:t>
            </a:r>
            <a:b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37586" y="1962262"/>
            <a:ext cx="8283141" cy="4152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Supports learning for all children on Title I, school-wide campuses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Provides parents information about their child’s progress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Alerts parents to the performance of their child’s school 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Gives children and parents a strong connection to their school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Informs parents of teacher &amp; paraprofessional quality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Provides supplemental resources to schools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Parent Involvement Means </a:t>
            </a:r>
            <a:br>
              <a:rPr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7200" y="1136074"/>
            <a:ext cx="4038600" cy="4990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6261"/>
              <a:buNone/>
            </a:pPr>
            <a:r>
              <a:rPr b="0" i="0" lang="en-US" sz="31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Participation of parents in:</a:t>
            </a:r>
            <a:endParaRPr/>
          </a:p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6261"/>
              <a:buNone/>
            </a:pPr>
            <a:r>
              <a:t/>
            </a:r>
            <a:endParaRPr b="0" i="0" sz="3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Regular, two-way, meaningful communication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academic learning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Other school activities including volunteering,   providing input in school decision making and being an advocate for your child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Parents assisting with their child’s learning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Parents as full partners in education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6"/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648200" y="1249148"/>
            <a:ext cx="4038600" cy="4990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6261"/>
              <a:buFont typeface="Arial"/>
              <a:buNone/>
            </a:pPr>
            <a:r>
              <a:rPr b="0" i="0" lang="en-US" sz="31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How can I be involved?</a:t>
            </a:r>
            <a:endParaRPr/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6261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Attend parent-teacher meetings</a:t>
            </a:r>
            <a:endParaRPr/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Join one of the campus’ decision-making committees</a:t>
            </a:r>
            <a:endParaRPr/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Take part in creating the Parent and Family Engagement Policy and the School Parent Compact</a:t>
            </a:r>
            <a:endParaRPr/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Complete surveys</a:t>
            </a:r>
            <a:endParaRPr/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Volunteer to help in the school</a:t>
            </a:r>
            <a:endParaRPr/>
          </a:p>
          <a:p>
            <a:pPr indent="-457200" lvl="1" marL="6583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17646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 learning at home: talk to your child about what is learned at school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537586" y="318654"/>
            <a:ext cx="7772400" cy="18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Policy and Compact</a:t>
            </a:r>
            <a:b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2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Parent and Family Engagement Policy addresses how the school will implement the parent and family engagement program.  The policy includes:</a:t>
            </a:r>
            <a:endParaRPr b="0"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537586" y="2299855"/>
            <a:ext cx="8283141" cy="38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An annual meeting and provides for a flexible number of meetings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Involves parents in an organized, ongoing, and timely way, in the planning, review, evaluation, and improvement of the parent and family engagement policy and program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Provides timely information about parent and family engagement activities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Provides information to parents about curriculum and assessment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If requested, provides additional meetings with parents to discuss decisions for the education of their child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Requires parent conferences at the elementary level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537586" y="318654"/>
            <a:ext cx="7772400" cy="1500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school-parent compact is a written agreement which: </a:t>
            </a:r>
            <a:b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37586" y="1597891"/>
            <a:ext cx="8283141" cy="4692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Describes how parents and families, school staff, and students share the responsibility for improved student academic achievement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Addresses high-quality curriculum and instruction to meet State academic standards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Addresses ways in which parents will support their child’s learning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Stresses the importance of frequent communication between school and home, and the value of parent-teacher conferences (REQUIRED in elementary schools)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Affirms the importance of parents and families in decisions relating to the education of their children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Title I, Part A parents have the right to be involved in the development of the school-parent compact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2989806" y="230732"/>
            <a:ext cx="5932521" cy="85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4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br>
              <a:rPr b="0" i="0" lang="en-US" sz="4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2989806" y="1228436"/>
            <a:ext cx="5932521" cy="4664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DISD follows the Texas Essential Knowledge and Skills (TEKS) for grade level instruction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progress is monitored through common grade level assessments, mCLASS, Common Formative Assessments, Interim State Assessments and other teacher collected 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STAAR student achievement levels: Approaches, Meets or Masters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99492" cy="62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989805" y="798856"/>
            <a:ext cx="5932521" cy="85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4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Reservation of Funds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2989806" y="1228436"/>
            <a:ext cx="5932521" cy="4664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b="0" i="0" lang="en-US" sz="26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Title schools set aside at least 1% of the Title I budget for parent and family engagement.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Title I schools use these funds to implement school-level parent and family engagement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Parents have the right to be involved in the decisions regarding how these funds will be used for parent and family engagement activities through participation on the planning committees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7440" cy="62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30429" y="771236"/>
            <a:ext cx="7772400" cy="1500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Teacher Qualifications</a:t>
            </a:r>
            <a:endParaRPr b="0"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30429" y="1690253"/>
            <a:ext cx="8283141" cy="3158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Schools are required to notify parents that they have the right to request information regarding the qualifications of their child’s teacher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Parents must follow the school procedure to request this information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Check with your school office or district office to make this request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Schools are required to notify parents that the student has been assigned, or has been taught for 4 or more consecutive weeks by, a teacher who does not meet applicable State certification requirements at the grade level and subject area in which the teacher has been assigned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ISD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C74BB"/>
      </a:accent3>
      <a:accent4>
        <a:srgbClr val="8064A2"/>
      </a:accent4>
      <a:accent5>
        <a:srgbClr val="C63443"/>
      </a:accent5>
      <a:accent6>
        <a:srgbClr val="BAD2F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